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9"/>
  </p:notesMasterIdLst>
  <p:handoutMasterIdLst>
    <p:handoutMasterId r:id="rId10"/>
  </p:handoutMasterIdLst>
  <p:sldIdLst>
    <p:sldId id="285" r:id="rId2"/>
    <p:sldId id="287" r:id="rId3"/>
    <p:sldId id="288" r:id="rId4"/>
    <p:sldId id="289" r:id="rId5"/>
    <p:sldId id="290" r:id="rId6"/>
    <p:sldId id="291" r:id="rId7"/>
    <p:sldId id="292" r:id="rId8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 snapToGrid="0">
      <p:cViewPr varScale="1">
        <p:scale>
          <a:sx n="46" d="100"/>
          <a:sy n="46" d="100"/>
        </p:scale>
        <p:origin x="-7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4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FC9AE-31B2-48C8-8D37-128C700846DB}" type="datetimeFigureOut">
              <a:rPr lang="en-IN" smtClean="0"/>
              <a:pPr/>
              <a:t>05-08-2023</a:t>
            </a:fld>
            <a:endParaRPr lang="en-IN"/>
          </a:p>
        </p:txBody>
      </p:sp>
      <p:sp>
        <p:nvSpPr>
          <p:cNvPr id="1048705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6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E5B9-A785-461C-819A-BD6B36F32FA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698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699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700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701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702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591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592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Google Shape;18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8C935634-5C10-49A4-A0C5-152A2CBE798D}" type="datetime1">
              <a:rPr lang="en-US" smtClean="0"/>
              <a:t>8/5/2023</a:t>
            </a:fld>
            <a:endParaRPr lang="en-US" smtClean="0"/>
          </a:p>
        </p:txBody>
      </p:sp>
      <p:sp>
        <p:nvSpPr>
          <p:cNvPr id="1048582" name="Google Shape;19;p1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IN" smtClean="0"/>
              <a:t>Total Branch Computerization / Banking Technology Management / Mrs.M.Viveka / Assistant Professor/ B.Com IT</a:t>
            </a:r>
            <a:endParaRPr lang="en-US" smtClean="0"/>
          </a:p>
        </p:txBody>
      </p:sp>
      <p:sp>
        <p:nvSpPr>
          <p:cNvPr id="1048583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Google Shape;34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77" name="Google Shape;35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8678" name="Google Shape;36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142DCABE-5D57-4462-A0DD-67E969C9E23E}" type="datetime1">
              <a:rPr lang="en-US" smtClean="0"/>
              <a:t>8/5/2023</a:t>
            </a:fld>
            <a:endParaRPr lang="en-US" smtClean="0"/>
          </a:p>
        </p:txBody>
      </p:sp>
      <p:sp>
        <p:nvSpPr>
          <p:cNvPr id="1048679" name="Google Shape;37;p17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IN" smtClean="0"/>
              <a:t>Total Branch Computerization / Banking Technology Management / Mrs.M.Viveka / Assistant Professor/ B.Com IT</a:t>
            </a:r>
            <a:endParaRPr lang="en-US" smtClean="0"/>
          </a:p>
        </p:txBody>
      </p:sp>
      <p:sp>
        <p:nvSpPr>
          <p:cNvPr id="1048680" name="Google Shape;38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Google Shape;40;p18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82" name="Google Shape;41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48683" name="Google Shape;42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48684" name="Google Shape;43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991EE154-C731-4015-AD43-D49FF3FD9171}" type="datetime1">
              <a:rPr lang="en-US" smtClean="0"/>
              <a:t>8/5/2023</a:t>
            </a:fld>
            <a:endParaRPr lang="en-US" smtClean="0"/>
          </a:p>
        </p:txBody>
      </p:sp>
      <p:sp>
        <p:nvSpPr>
          <p:cNvPr id="1048685" name="Google Shape;44;p18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IN" smtClean="0"/>
              <a:t>Total Branch Computerization / Banking Technology Management / Mrs.M.Viveka / Assistant Professor/ B.Com IT</a:t>
            </a:r>
            <a:endParaRPr lang="en-US" smtClean="0"/>
          </a:p>
        </p:txBody>
      </p:sp>
      <p:sp>
        <p:nvSpPr>
          <p:cNvPr id="1048686" name="Google Shape;45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Google Shape;47;p19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48" name="Google Shape;48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8649" name="Google Shape;49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048650" name="Google Shape;50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8651" name="Google Shape;51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048652" name="Google Shape;52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D5ED77E9-143E-4FC0-A15F-6B68EC7C11D0}" type="datetime1">
              <a:rPr lang="en-US" smtClean="0"/>
              <a:t>8/5/2023</a:t>
            </a:fld>
            <a:endParaRPr lang="en-US" smtClean="0"/>
          </a:p>
        </p:txBody>
      </p:sp>
      <p:sp>
        <p:nvSpPr>
          <p:cNvPr id="1048653" name="Google Shape;53;p19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IN" smtClean="0"/>
              <a:t>Total Branch Computerization / Banking Technology Management / Mrs.M.Viveka / Assistant Professor/ B.Com IT</a:t>
            </a:r>
            <a:endParaRPr lang="en-US" smtClean="0"/>
          </a:p>
        </p:txBody>
      </p:sp>
      <p:sp>
        <p:nvSpPr>
          <p:cNvPr id="1048654" name="Google Shape;54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Google Shape;56;p20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88" name="Google Shape;57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06696BF2-D7F0-4066-9346-6A759B7A2DFF}" type="datetime1">
              <a:rPr lang="en-US" smtClean="0"/>
              <a:t>8/5/2023</a:t>
            </a:fld>
            <a:endParaRPr lang="en-US" smtClean="0"/>
          </a:p>
        </p:txBody>
      </p:sp>
      <p:sp>
        <p:nvSpPr>
          <p:cNvPr id="1048689" name="Google Shape;58;p20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IN" smtClean="0"/>
              <a:t>Total Branch Computerization / Banking Technology Management / Mrs.M.Viveka / Assistant Professor/ B.Com IT</a:t>
            </a:r>
            <a:endParaRPr lang="en-US" smtClean="0"/>
          </a:p>
        </p:txBody>
      </p:sp>
      <p:sp>
        <p:nvSpPr>
          <p:cNvPr id="1048690" name="Google Shape;59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Google Shape;61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92" name="Google Shape;62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48693" name="Google Shape;63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48694" name="Google Shape;64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6491EBA9-B6AB-41C2-B8A5-D5E180EA7378}" type="datetime1">
              <a:rPr lang="en-US" smtClean="0"/>
              <a:t>8/5/2023</a:t>
            </a:fld>
            <a:endParaRPr lang="en-US" smtClean="0"/>
          </a:p>
        </p:txBody>
      </p:sp>
      <p:sp>
        <p:nvSpPr>
          <p:cNvPr id="1048695" name="Google Shape;65;p21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IN" smtClean="0"/>
              <a:t>Total Branch Computerization / Banking Technology Management / Mrs.M.Viveka / Assistant Professor/ B.Com IT</a:t>
            </a:r>
            <a:endParaRPr lang="en-US" smtClean="0"/>
          </a:p>
        </p:txBody>
      </p:sp>
      <p:sp>
        <p:nvSpPr>
          <p:cNvPr id="1048696" name="Google Shape;66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Google Shape;68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61" name="Google Shape;69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662" name="Google Shape;70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48663" name="Google Shape;71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40904203-EFF8-4998-98CA-712CD965806D}" type="datetime1">
              <a:rPr lang="en-US" smtClean="0"/>
              <a:t>8/5/2023</a:t>
            </a:fld>
            <a:endParaRPr lang="en-US" smtClean="0"/>
          </a:p>
        </p:txBody>
      </p:sp>
      <p:sp>
        <p:nvSpPr>
          <p:cNvPr id="1048664" name="Google Shape;72;p22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IN" smtClean="0"/>
              <a:t>Total Branch Computerization / Banking Technology Management / Mrs.M.Viveka / Assistant Professor/ B.Com IT</a:t>
            </a:r>
            <a:endParaRPr lang="en-US" smtClean="0"/>
          </a:p>
        </p:txBody>
      </p:sp>
      <p:sp>
        <p:nvSpPr>
          <p:cNvPr id="1048665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Google Shape;75;p2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67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5924550" y="-3181350"/>
            <a:ext cx="7048500" cy="16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>
            <a:endParaRPr/>
          </a:p>
        </p:txBody>
      </p:sp>
      <p:sp>
        <p:nvSpPr>
          <p:cNvPr id="1048668" name="Google Shape;77;p2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D879DD33-8505-4839-ADB9-4C82E09EA590}" type="datetime1">
              <a:rPr lang="en-US" smtClean="0"/>
              <a:t>8/5/2023</a:t>
            </a:fld>
            <a:endParaRPr lang="en-US" smtClean="0"/>
          </a:p>
        </p:txBody>
      </p:sp>
      <p:sp>
        <p:nvSpPr>
          <p:cNvPr id="1048669" name="Google Shape;78;p2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IN" smtClean="0"/>
              <a:t>Total Branch Computerization / Banking Technology Management / Mrs.M.Viveka / Assistant Professor/ B.Com IT</a:t>
            </a:r>
            <a:endParaRPr lang="en-US" smtClean="0"/>
          </a:p>
        </p:txBody>
      </p:sp>
      <p:sp>
        <p:nvSpPr>
          <p:cNvPr id="1048670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Google Shape;81;p2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56" name="Google Shape;82;p2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>
            <a:endParaRPr/>
          </a:p>
        </p:txBody>
      </p:sp>
      <p:sp>
        <p:nvSpPr>
          <p:cNvPr id="1048657" name="Google Shape;83;p2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3D683E18-5F58-4037-A6E3-38E23C9F7A7A}" type="datetime1">
              <a:rPr lang="en-US" smtClean="0"/>
              <a:t>8/5/2023</a:t>
            </a:fld>
            <a:endParaRPr lang="en-US" smtClean="0"/>
          </a:p>
        </p:txBody>
      </p:sp>
      <p:sp>
        <p:nvSpPr>
          <p:cNvPr id="1048658" name="Google Shape;84;p2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IN" smtClean="0"/>
              <a:t>Total Branch Computerization / Banking Technology Management / Mrs.M.Viveka / Assistant Professor/ B.Com IT</a:t>
            </a:r>
            <a:endParaRPr lang="en-US" smtClean="0"/>
          </a:p>
        </p:txBody>
      </p:sp>
      <p:sp>
        <p:nvSpPr>
          <p:cNvPr id="1048659" name="Google Shape;85;p2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Google Shape;10;p1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48577" name="Google Shape;11;p13"/>
          <p:cNvSpPr txBox="1">
            <a:spLocks noGrp="1"/>
          </p:cNvSpPr>
          <p:nvPr>
            <p:ph type="body" idx="1"/>
          </p:nvPr>
        </p:nvSpPr>
        <p:spPr>
          <a:xfrm>
            <a:off x="1143000" y="1600200"/>
            <a:ext cx="16611600" cy="70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578" name="Google Shape;12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133F91DD-2617-45A0-938D-3A3F446B2701}" type="datetime1">
              <a:rPr lang="en-US" smtClean="0"/>
              <a:t>8/5/2023</a:t>
            </a:fld>
            <a:endParaRPr lang="en-US" smtClean="0"/>
          </a:p>
        </p:txBody>
      </p:sp>
      <p:sp>
        <p:nvSpPr>
          <p:cNvPr id="1048579" name="Google Shape;13;p1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IN" smtClean="0"/>
              <a:t>Total Branch Computerization / Banking Technology Management / Mrs.M.Viveka / Assistant Professor/ B.Com IT</a:t>
            </a:r>
            <a:endParaRPr lang="en-US" smtClean="0"/>
          </a:p>
        </p:txBody>
      </p:sp>
      <p:sp>
        <p:nvSpPr>
          <p:cNvPr id="1048580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15544800" y="9412942"/>
            <a:ext cx="2330824" cy="591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r>
              <a:rPr lang="en-US" dirty="0" smtClean="0"/>
              <a:t> / 10</a:t>
            </a:r>
          </a:p>
          <a:p>
            <a:endParaRPr lang="en-US" dirty="0"/>
          </a:p>
        </p:txBody>
      </p:sp>
      <p:pic>
        <p:nvPicPr>
          <p:cNvPr id="2097152" name="Google Shape;15;p13"/>
          <p:cNvPicPr preferRelativeResize="0">
            <a:picLocks/>
          </p:cNvPicPr>
          <p:nvPr/>
        </p:nvPicPr>
        <p:blipFill rotWithShape="1">
          <a:blip r:embed="rId11">
            <a:alphaModFix/>
          </a:blip>
          <a:srcRect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3" name="Picture 2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</p:sldLayoutIdLst>
  <p:hf sldNum="0"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Freeform 3"/>
          <p:cNvSpPr/>
          <p:nvPr/>
        </p:nvSpPr>
        <p:spPr>
          <a:xfrm>
            <a:off x="0" y="0"/>
            <a:ext cx="15615138" cy="10285344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>
              <a:alpha val="80000"/>
            </a:srgbClr>
          </a:solidFill>
        </p:spPr>
      </p:sp>
      <p:sp>
        <p:nvSpPr>
          <p:cNvPr id="1048585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586" name="Google Shape;93;p1"/>
          <p:cNvSpPr/>
          <p:nvPr/>
        </p:nvSpPr>
        <p:spPr>
          <a:xfrm>
            <a:off x="1588239" y="0"/>
            <a:ext cx="14120038" cy="48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400" b="1" dirty="0" err="1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Dr.</a:t>
            </a:r>
            <a:r>
              <a:rPr lang="en-IN" sz="34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SNS RAJALAKSHMI COLLEGE OF ARTS &amp; SCIENCE (Autonomous)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8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Coimbatore -641049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28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Accredited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by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NAAC(Cycle–III) with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‘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A+’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Grade</a:t>
            </a:r>
            <a:endParaRPr dirty="0"/>
          </a:p>
          <a:p>
            <a:pPr lvl="0" algn="ctr"/>
            <a:r>
              <a:rPr lang="en-US" sz="2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(Recognized by UGC,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Approved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by AICTE,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New Delhi and </a:t>
            </a:r>
            <a:r>
              <a:rPr lang="en-US" sz="2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lvl="0" algn="ctr"/>
            <a:r>
              <a:rPr lang="en-US" sz="2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Affiliated to Bharathiar University, Coimbatore) </a:t>
            </a:r>
          </a:p>
          <a:p>
            <a:pPr lvl="0" algn="ctr"/>
            <a:endParaRPr lang="en-US" sz="2400" b="1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endParaRPr lang="en-US" sz="2400" b="1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r>
              <a:rPr lang="en-US" sz="36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DEPARTMENT 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OF </a:t>
            </a: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COMMERCE WITH IT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8587" name="Google Shape;94;p1"/>
          <p:cNvSpPr/>
          <p:nvPr/>
        </p:nvSpPr>
        <p:spPr>
          <a:xfrm>
            <a:off x="2146851" y="4552951"/>
            <a:ext cx="12159699" cy="4893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algn="ctr"/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COURSE </a:t>
            </a:r>
            <a:r>
              <a:rPr lang="en-US" sz="36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CODE </a:t>
            </a: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21UCI509</a:t>
            </a:r>
          </a:p>
          <a:p>
            <a:pPr algn="ctr"/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Banking Technology Management</a:t>
            </a:r>
            <a:endParaRPr sz="36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III YEAR / V SEMESTER</a:t>
            </a:r>
            <a:endParaRPr lang="en-US" sz="32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algn="ctr"/>
            <a:r>
              <a:rPr lang="en-US" sz="3600" b="0" i="0" u="none" strike="noStrike" cap="none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Unit </a:t>
            </a:r>
            <a:r>
              <a:rPr lang="en-US" sz="3600" b="0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1</a:t>
            </a:r>
            <a:endParaRPr lang="en-US" sz="3600" dirty="0" smtClean="0">
              <a:latin typeface="Cambria" pitchFamily="18" charset="0"/>
              <a:ea typeface="Cambria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chemeClr val="dk1"/>
              </a:solidFill>
              <a:latin typeface="Cambria" pitchFamily="18" charset="0"/>
              <a:ea typeface="Cambria" pitchFamily="18" charset="0"/>
              <a:cs typeface="Cambria"/>
              <a:sym typeface="Cambria"/>
            </a:endParaRPr>
          </a:p>
          <a:p>
            <a:pPr algn="ctr"/>
            <a:r>
              <a:rPr lang="en-US" sz="3600" b="0" i="0" u="none" strike="noStrike" cap="none" dirty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Topic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5:</a:t>
            </a:r>
            <a:r>
              <a:rPr lang="en-US" sz="3600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 Total Branch Computerization</a:t>
            </a:r>
            <a:endParaRPr sz="3600" b="0" i="0" u="none" strike="noStrike" cap="none" dirty="0">
              <a:solidFill>
                <a:schemeClr val="dk1"/>
              </a:solidFill>
              <a:latin typeface="Cambria" pitchFamily="18" charset="0"/>
              <a:ea typeface="Cambria" pitchFamily="18" charset="0"/>
              <a:cs typeface="Cambria"/>
              <a:sym typeface="Cambria"/>
            </a:endParaRPr>
          </a:p>
        </p:txBody>
      </p:sp>
      <p:pic>
        <p:nvPicPr>
          <p:cNvPr id="2097154" name="Google Shape;15;p13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>
            <a:off x="0" y="425302"/>
            <a:ext cx="1553581" cy="93322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88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8CF3C0F-7F91-475E-9F98-372BC0D789C7}" type="datetime1">
              <a:rPr lang="en-US" smtClean="0"/>
              <a:t>8/5/2023</a:t>
            </a:fld>
            <a:endParaRPr lang="en-US" dirty="0"/>
          </a:p>
        </p:txBody>
      </p:sp>
      <p:sp>
        <p:nvSpPr>
          <p:cNvPr id="1048589" name="Footer Placeholder 1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IN" dirty="0" smtClean="0"/>
              <a:t>Total Branch Computerization / Banking Technology Management / </a:t>
            </a:r>
            <a:r>
              <a:rPr lang="en-IN" dirty="0" err="1" smtClean="0"/>
              <a:t>Mrs.M.Viveka</a:t>
            </a:r>
            <a:r>
              <a:rPr lang="en-IN" dirty="0" smtClean="0"/>
              <a:t> / Assistant Professor/ </a:t>
            </a:r>
            <a:r>
              <a:rPr lang="en-IN" dirty="0" err="1" smtClean="0"/>
              <a:t>B.Com</a:t>
            </a:r>
            <a:r>
              <a:rPr lang="en-IN" dirty="0" smtClean="0"/>
              <a:t>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08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09" name="Google Shape;101;p2"/>
          <p:cNvSpPr/>
          <p:nvPr/>
        </p:nvSpPr>
        <p:spPr>
          <a:xfrm>
            <a:off x="4457700" y="514351"/>
            <a:ext cx="10150398" cy="8309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4800" b="1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Total Branch Computerization</a:t>
            </a:r>
            <a:endParaRPr lang="en-IN" sz="4500" b="1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9FDBBE8-2F6A-4A91-B4B8-98C9A3A66085}" type="datetime1">
              <a:rPr lang="en-US" smtClean="0"/>
              <a:t>8/5/2023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2856571" y="9611422"/>
            <a:ext cx="7982414" cy="357768"/>
          </a:xfrm>
        </p:spPr>
        <p:txBody>
          <a:bodyPr/>
          <a:lstStyle/>
          <a:p>
            <a:pPr algn="l"/>
            <a:r>
              <a:rPr lang="en-IN" smtClean="0"/>
              <a:t>Total Branch Computerization / Banking Technology Management / Mrs.M.Viveka / Assistant Professor/ B.Com IT</a:t>
            </a:r>
            <a:endParaRPr lang="en-US" dirty="0"/>
          </a:p>
        </p:txBody>
      </p:sp>
      <p:sp>
        <p:nvSpPr>
          <p:cNvPr id="8" name="object 3"/>
          <p:cNvSpPr txBox="1"/>
          <p:nvPr/>
        </p:nvSpPr>
        <p:spPr>
          <a:xfrm>
            <a:off x="1182029" y="2274849"/>
            <a:ext cx="16548410" cy="6165470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IN" sz="4400" dirty="0" smtClean="0">
                <a:latin typeface="Book Antiqua" pitchFamily="18" charset="0"/>
                <a:cs typeface="Times New Roman" pitchFamily="18" charset="0"/>
              </a:rPr>
              <a:t>The concept of Bank Computerisation practically started after 1980-81 and more precisely gained pace in the year 1983-84, after setting up a committee in the year 1983 under the chairmanship of the then Deputy Governor of RBI, Dr. C. </a:t>
            </a:r>
            <a:r>
              <a:rPr lang="en-IN" sz="4400" dirty="0" err="1" smtClean="0">
                <a:latin typeface="Book Antiqua" pitchFamily="18" charset="0"/>
                <a:cs typeface="Times New Roman" pitchFamily="18" charset="0"/>
              </a:rPr>
              <a:t>Rangarajan</a:t>
            </a:r>
            <a:r>
              <a:rPr lang="en-IN" sz="4400" dirty="0" smtClean="0">
                <a:latin typeface="Book Antiqua" pitchFamily="18" charset="0"/>
                <a:cs typeface="Times New Roman" pitchFamily="18" charset="0"/>
              </a:rPr>
              <a:t>.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IN" sz="4400" dirty="0" smtClean="0">
                <a:latin typeface="Book Antiqua" pitchFamily="18" charset="0"/>
                <a:cs typeface="Times New Roman" pitchFamily="18" charset="0"/>
              </a:rPr>
              <a:t>In </a:t>
            </a:r>
            <a:r>
              <a:rPr lang="en-IN" sz="4400" dirty="0" smtClean="0">
                <a:latin typeface="Book Antiqua" pitchFamily="18" charset="0"/>
                <a:cs typeface="Times New Roman" pitchFamily="18" charset="0"/>
              </a:rPr>
              <a:t>1988, Reserve Bank of India set up a Committee on computerization in banks headed by Dr. C. </a:t>
            </a:r>
            <a:r>
              <a:rPr lang="en-IN" sz="4400" dirty="0" err="1" smtClean="0">
                <a:latin typeface="Book Antiqua" pitchFamily="18" charset="0"/>
                <a:cs typeface="Times New Roman" pitchFamily="18" charset="0"/>
              </a:rPr>
              <a:t>Rangarajan</a:t>
            </a:r>
            <a:r>
              <a:rPr lang="en-IN" sz="4400" dirty="0" smtClean="0">
                <a:latin typeface="Book Antiqua" pitchFamily="18" charset="0"/>
                <a:cs typeface="Times New Roman" pitchFamily="18" charset="0"/>
              </a:rPr>
              <a:t>. </a:t>
            </a:r>
            <a:endParaRPr lang="en-IN" sz="4400" dirty="0" smtClean="0">
              <a:latin typeface="Book Antiqua" pitchFamily="18" charset="0"/>
              <a:cs typeface="Times New Roman" pitchFamily="18" charset="0"/>
            </a:endParaRP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IN" sz="44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IN" sz="4400" dirty="0" smtClean="0">
                <a:latin typeface="Book Antiqua" pitchFamily="18" charset="0"/>
                <a:cs typeface="Times New Roman" pitchFamily="18" charset="0"/>
              </a:rPr>
              <a:t>Banks </a:t>
            </a:r>
            <a:r>
              <a:rPr lang="en-IN" sz="4400" dirty="0" smtClean="0">
                <a:latin typeface="Book Antiqua" pitchFamily="18" charset="0"/>
                <a:cs typeface="Times New Roman" pitchFamily="18" charset="0"/>
              </a:rPr>
              <a:t>began using Information Technology initially with the introduction of standalone PCs and migrated to Local Area Network (LAN) connectivity. </a:t>
            </a:r>
            <a:endParaRPr lang="en-IN" sz="4400" dirty="0" smtClean="0"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7270452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>
          <a:xfrm>
            <a:off x="7880052" y="9639300"/>
            <a:ext cx="2133600" cy="365125"/>
          </a:xfrm>
        </p:spPr>
        <p:txBody>
          <a:bodyPr/>
          <a:lstStyle/>
          <a:p>
            <a:fld id="{A720475F-F6FE-4297-959A-DDB1D3977928}" type="datetime1">
              <a:rPr lang="en-US" smtClean="0"/>
              <a:t>8/5/2023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10127023" y="9611422"/>
            <a:ext cx="7982414" cy="357768"/>
          </a:xfrm>
        </p:spPr>
        <p:txBody>
          <a:bodyPr/>
          <a:lstStyle/>
          <a:p>
            <a:pPr algn="l"/>
            <a:r>
              <a:rPr lang="en-IN" smtClean="0"/>
              <a:t>Total Branch Computerization / Banking Technology Management / Mrs.M.Viveka / Assistant Professor/ B.Com IT</a:t>
            </a:r>
            <a:endParaRPr lang="en-US" dirty="0"/>
          </a:p>
        </p:txBody>
      </p:sp>
      <p:sp>
        <p:nvSpPr>
          <p:cNvPr id="8" name="object 3"/>
          <p:cNvSpPr txBox="1"/>
          <p:nvPr/>
        </p:nvSpPr>
        <p:spPr>
          <a:xfrm>
            <a:off x="535260" y="2810084"/>
            <a:ext cx="16860644" cy="4082849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19050">
              <a:spcBef>
                <a:spcPts val="158"/>
              </a:spcBef>
              <a:buClr>
                <a:srgbClr val="92D050"/>
              </a:buClr>
            </a:pPr>
            <a:r>
              <a:rPr lang="en-IN" sz="4400" dirty="0" smtClean="0">
                <a:latin typeface="Book Antiqua" pitchFamily="18" charset="0"/>
              </a:rPr>
              <a:t>The four major objectives of computerisation in banking are to improve:</a:t>
            </a:r>
            <a:br>
              <a:rPr lang="en-IN" sz="4400" dirty="0" smtClean="0">
                <a:latin typeface="Book Antiqua" pitchFamily="18" charset="0"/>
              </a:rPr>
            </a:br>
            <a:r>
              <a:rPr lang="en-IN" sz="4400" dirty="0" smtClean="0">
                <a:latin typeface="Book Antiqua" pitchFamily="18" charset="0"/>
              </a:rPr>
              <a:t>(a) customer service</a:t>
            </a:r>
            <a:br>
              <a:rPr lang="en-IN" sz="4400" dirty="0" smtClean="0">
                <a:latin typeface="Book Antiqua" pitchFamily="18" charset="0"/>
              </a:rPr>
            </a:br>
            <a:r>
              <a:rPr lang="en-IN" sz="4400" dirty="0" smtClean="0">
                <a:latin typeface="Book Antiqua" pitchFamily="18" charset="0"/>
              </a:rPr>
              <a:t>(b) housekeeping</a:t>
            </a:r>
            <a:br>
              <a:rPr lang="en-IN" sz="4400" dirty="0" smtClean="0">
                <a:latin typeface="Book Antiqua" pitchFamily="18" charset="0"/>
              </a:rPr>
            </a:br>
            <a:r>
              <a:rPr lang="en-IN" sz="4400" dirty="0" smtClean="0">
                <a:latin typeface="Book Antiqua" pitchFamily="18" charset="0"/>
              </a:rPr>
              <a:t>(c) decision-making</a:t>
            </a:r>
            <a:br>
              <a:rPr lang="en-IN" sz="4400" dirty="0" smtClean="0">
                <a:latin typeface="Book Antiqua" pitchFamily="18" charset="0"/>
              </a:rPr>
            </a:br>
            <a:r>
              <a:rPr lang="en-IN" sz="4400" dirty="0" smtClean="0">
                <a:latin typeface="Book Antiqua" pitchFamily="18" charset="0"/>
              </a:rPr>
              <a:t>(d) productivity and profitability.</a:t>
            </a:r>
            <a:endParaRPr lang="en-US" sz="4400" dirty="0" smtClean="0">
              <a:latin typeface="Book Antiqua" pitchFamily="18" charset="0"/>
            </a:endParaRPr>
          </a:p>
        </p:txBody>
      </p:sp>
      <p:sp>
        <p:nvSpPr>
          <p:cNvPr id="9" name="Google Shape;100;p2"/>
          <p:cNvSpPr/>
          <p:nvPr/>
        </p:nvSpPr>
        <p:spPr>
          <a:xfrm flipH="1">
            <a:off x="17730640" y="1989564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22302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08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49C960F-0D76-4956-BE60-A076D0631392}" type="datetime1">
              <a:rPr lang="en-US" smtClean="0"/>
              <a:t>8/5/2023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2856571" y="9611422"/>
            <a:ext cx="7982414" cy="357768"/>
          </a:xfrm>
        </p:spPr>
        <p:txBody>
          <a:bodyPr/>
          <a:lstStyle/>
          <a:p>
            <a:pPr algn="l"/>
            <a:r>
              <a:rPr lang="en-IN" smtClean="0"/>
              <a:t>Total Branch Computerization / Banking Technology Management / Mrs.M.Viveka / Assistant Professor/ B.Com IT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26633" y="1987441"/>
            <a:ext cx="165930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2D050"/>
              </a:buClr>
            </a:pPr>
            <a:r>
              <a:rPr lang="en-IN" sz="4000" b="1" dirty="0" smtClean="0">
                <a:latin typeface="Book Antiqua" pitchFamily="18" charset="0"/>
              </a:rPr>
              <a:t>The advantages of using a centralised data processing system :</a:t>
            </a:r>
          </a:p>
          <a:p>
            <a:pPr>
              <a:buClr>
                <a:srgbClr val="92D050"/>
              </a:buClr>
            </a:pPr>
            <a:r>
              <a:rPr lang="en-IN" sz="4000" dirty="0" smtClean="0">
                <a:latin typeface="Book Antiqua" pitchFamily="18" charset="0"/>
              </a:rPr>
              <a:t>(a) availability of corporate level information at one location is possible</a:t>
            </a:r>
            <a:br>
              <a:rPr lang="en-IN" sz="4000" dirty="0" smtClean="0">
                <a:latin typeface="Book Antiqua" pitchFamily="18" charset="0"/>
              </a:rPr>
            </a:br>
            <a:r>
              <a:rPr lang="en-IN" sz="4000" dirty="0" smtClean="0">
                <a:latin typeface="Book Antiqua" pitchFamily="18" charset="0"/>
              </a:rPr>
              <a:t>(b) cost of acquiring hardware, software and other infrastructure is more profitable than acquiring the same for individual departments</a:t>
            </a:r>
            <a:br>
              <a:rPr lang="en-IN" sz="4000" dirty="0" smtClean="0">
                <a:latin typeface="Book Antiqua" pitchFamily="18" charset="0"/>
              </a:rPr>
            </a:br>
            <a:r>
              <a:rPr lang="en-IN" sz="4000" dirty="0" smtClean="0">
                <a:latin typeface="Book Antiqua" pitchFamily="18" charset="0"/>
              </a:rPr>
              <a:t>(c) due to the high volume of data processing the computing resources can be fully utilised</a:t>
            </a:r>
            <a:br>
              <a:rPr lang="en-IN" sz="4000" dirty="0" smtClean="0">
                <a:latin typeface="Book Antiqua" pitchFamily="18" charset="0"/>
              </a:rPr>
            </a:br>
            <a:r>
              <a:rPr lang="en-IN" sz="4000" dirty="0" smtClean="0">
                <a:latin typeface="Book Antiqua" pitchFamily="18" charset="0"/>
              </a:rPr>
              <a:t>(d) technical manpower can also be efficiently managed at a central level</a:t>
            </a:r>
            <a:br>
              <a:rPr lang="en-IN" sz="4000" dirty="0" smtClean="0">
                <a:latin typeface="Book Antiqua" pitchFamily="18" charset="0"/>
              </a:rPr>
            </a:br>
            <a:r>
              <a:rPr lang="en-IN" sz="4000" dirty="0" smtClean="0">
                <a:latin typeface="Book Antiqua" pitchFamily="18" charset="0"/>
              </a:rPr>
              <a:t>(e) costly resources like leased telephone lines, satellite links, etc., can be shared among the various departments Branch-level Computerisation</a:t>
            </a:r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7270452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>
          <a:xfrm>
            <a:off x="7880052" y="9639300"/>
            <a:ext cx="2133600" cy="365125"/>
          </a:xfrm>
        </p:spPr>
        <p:txBody>
          <a:bodyPr/>
          <a:lstStyle/>
          <a:p>
            <a:fld id="{1FAC0749-B0BD-40A5-8E29-1CDD951CCE87}" type="datetime1">
              <a:rPr lang="en-US" smtClean="0"/>
              <a:t>8/5/2023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10127023" y="9611422"/>
            <a:ext cx="7982414" cy="357768"/>
          </a:xfrm>
        </p:spPr>
        <p:txBody>
          <a:bodyPr/>
          <a:lstStyle/>
          <a:p>
            <a:pPr algn="l"/>
            <a:r>
              <a:rPr lang="en-IN" smtClean="0"/>
              <a:t>Total Branch Computerization / Banking Technology Management / Mrs.M.Viveka / Assistant Professor/ B.Com IT</a:t>
            </a:r>
            <a:endParaRPr lang="en-US" dirty="0"/>
          </a:p>
        </p:txBody>
      </p:sp>
      <p:sp>
        <p:nvSpPr>
          <p:cNvPr id="8" name="object 3"/>
          <p:cNvSpPr txBox="1"/>
          <p:nvPr/>
        </p:nvSpPr>
        <p:spPr>
          <a:xfrm>
            <a:off x="512957" y="1672686"/>
            <a:ext cx="16860644" cy="3405741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>
              <a:buClr>
                <a:srgbClr val="92D050"/>
              </a:buClr>
            </a:pPr>
            <a:r>
              <a:rPr lang="en-IN" sz="4400" dirty="0" smtClean="0">
                <a:latin typeface="Book Antiqua" pitchFamily="18" charset="0"/>
              </a:rPr>
              <a:t>Computerisation at the branch level can be used to:</a:t>
            </a:r>
          </a:p>
          <a:p>
            <a:pPr>
              <a:buClr>
                <a:srgbClr val="92D050"/>
              </a:buClr>
            </a:pPr>
            <a:r>
              <a:rPr lang="en-IN" sz="4400" dirty="0" smtClean="0">
                <a:latin typeface="Book Antiqua" pitchFamily="18" charset="0"/>
              </a:rPr>
              <a:t>(a) Provide better and speedy customer service</a:t>
            </a:r>
            <a:br>
              <a:rPr lang="en-IN" sz="4400" dirty="0" smtClean="0">
                <a:latin typeface="Book Antiqua" pitchFamily="18" charset="0"/>
              </a:rPr>
            </a:br>
            <a:r>
              <a:rPr lang="en-IN" sz="4400" dirty="0" smtClean="0">
                <a:latin typeface="Book Antiqua" pitchFamily="18" charset="0"/>
              </a:rPr>
              <a:t>(b) Improve housekeeping services</a:t>
            </a:r>
            <a:br>
              <a:rPr lang="en-IN" sz="4400" dirty="0" smtClean="0">
                <a:latin typeface="Book Antiqua" pitchFamily="18" charset="0"/>
              </a:rPr>
            </a:br>
            <a:r>
              <a:rPr lang="en-IN" sz="4400" dirty="0" smtClean="0">
                <a:latin typeface="Book Antiqua" pitchFamily="18" charset="0"/>
              </a:rPr>
              <a:t>(c) Analyse the branch-level data for decision making</a:t>
            </a:r>
            <a:br>
              <a:rPr lang="en-IN" sz="4400" dirty="0" smtClean="0">
                <a:latin typeface="Book Antiqua" pitchFamily="18" charset="0"/>
              </a:rPr>
            </a:br>
            <a:r>
              <a:rPr lang="en-IN" sz="4400" dirty="0" smtClean="0">
                <a:latin typeface="Book Antiqua" pitchFamily="18" charset="0"/>
              </a:rPr>
              <a:t>(d) Generation of various reports.</a:t>
            </a:r>
          </a:p>
        </p:txBody>
      </p:sp>
      <p:sp>
        <p:nvSpPr>
          <p:cNvPr id="9" name="Google Shape;100;p2"/>
          <p:cNvSpPr/>
          <p:nvPr/>
        </p:nvSpPr>
        <p:spPr>
          <a:xfrm flipH="1">
            <a:off x="17730640" y="1989564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22302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08" name="Google Shape;100;p2"/>
          <p:cNvSpPr/>
          <p:nvPr/>
        </p:nvSpPr>
        <p:spPr>
          <a:xfrm flipH="1">
            <a:off x="446281" y="2257193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66EB52B-035F-4E7E-B15D-76A73E8AAC94}" type="datetime1">
              <a:rPr lang="en-US" smtClean="0"/>
              <a:t>8/5/2023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1942189" y="9767536"/>
            <a:ext cx="7982414" cy="357768"/>
          </a:xfrm>
        </p:spPr>
        <p:txBody>
          <a:bodyPr/>
          <a:lstStyle/>
          <a:p>
            <a:pPr algn="l"/>
            <a:r>
              <a:rPr lang="en-IN" smtClean="0"/>
              <a:t>Total Branch Computerization / Banking Technology Management / Mrs.M.Viveka / Assistant Professor/ B.Com IT</a:t>
            </a:r>
            <a:endParaRPr lang="en-US" dirty="0"/>
          </a:p>
        </p:txBody>
      </p:sp>
      <p:sp>
        <p:nvSpPr>
          <p:cNvPr id="8" name="object 3"/>
          <p:cNvSpPr txBox="1"/>
          <p:nvPr/>
        </p:nvSpPr>
        <p:spPr>
          <a:xfrm>
            <a:off x="892096" y="1600200"/>
            <a:ext cx="16838343" cy="8145500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r>
              <a:rPr lang="en-IN" sz="4400" b="1" dirty="0" smtClean="0"/>
              <a:t>Benefits</a:t>
            </a:r>
            <a:endParaRPr lang="en-IN" sz="4400" dirty="0" smtClean="0"/>
          </a:p>
          <a:p>
            <a:pPr marL="742950" indent="-742950">
              <a:buAutoNum type="alphaLcParenBoth"/>
            </a:pPr>
            <a:r>
              <a:rPr lang="en-IN" sz="4400" dirty="0" smtClean="0"/>
              <a:t>Enables </a:t>
            </a:r>
            <a:r>
              <a:rPr lang="en-IN" sz="4400" dirty="0" smtClean="0"/>
              <a:t>the establishment of a reliable centralised data repository for the </a:t>
            </a:r>
            <a:r>
              <a:rPr lang="en-IN" sz="4400" dirty="0" smtClean="0"/>
              <a:t>bank</a:t>
            </a:r>
          </a:p>
          <a:p>
            <a:pPr marL="742950" indent="-742950">
              <a:buAutoNum type="alphaLcParenBoth"/>
            </a:pPr>
            <a:r>
              <a:rPr lang="en-IN" sz="4400" dirty="0" smtClean="0"/>
              <a:t>Facilitates </a:t>
            </a:r>
            <a:r>
              <a:rPr lang="en-IN" sz="4400" dirty="0" smtClean="0"/>
              <a:t>data warehousing and data mining technologies for business </a:t>
            </a:r>
            <a:r>
              <a:rPr lang="en-IN" sz="4400" dirty="0" smtClean="0"/>
              <a:t>intelligence</a:t>
            </a:r>
          </a:p>
          <a:p>
            <a:pPr marL="742950" indent="-742950">
              <a:buAutoNum type="alphaLcParenBoth"/>
            </a:pPr>
            <a:r>
              <a:rPr lang="en-IN" sz="4400" dirty="0" smtClean="0"/>
              <a:t>Easy </a:t>
            </a:r>
            <a:r>
              <a:rPr lang="en-IN" sz="4400" dirty="0" smtClean="0"/>
              <a:t>implementation of integrated customer centric services like online ATMs, </a:t>
            </a:r>
            <a:r>
              <a:rPr lang="en-IN" sz="4400" dirty="0" err="1" smtClean="0"/>
              <a:t>telebanking</a:t>
            </a:r>
            <a:r>
              <a:rPr lang="en-IN" sz="4400" dirty="0" smtClean="0"/>
              <a:t>, internet banking, any branch banking, kiosk banking, cash management services, </a:t>
            </a:r>
            <a:r>
              <a:rPr lang="en-IN" sz="4400" dirty="0" smtClean="0"/>
              <a:t>etc.</a:t>
            </a:r>
          </a:p>
          <a:p>
            <a:pPr marL="742950" indent="-742950">
              <a:buAutoNum type="alphaLcParenBoth"/>
            </a:pPr>
            <a:r>
              <a:rPr lang="en-IN" sz="4400" dirty="0" smtClean="0"/>
              <a:t>Enables </a:t>
            </a:r>
            <a:r>
              <a:rPr lang="en-IN" sz="4400" dirty="0" smtClean="0"/>
              <a:t>centralised management information, decision support and executive information </a:t>
            </a:r>
            <a:r>
              <a:rPr lang="en-IN" sz="4400" dirty="0" smtClean="0"/>
              <a:t>systems</a:t>
            </a:r>
          </a:p>
          <a:p>
            <a:pPr marL="742950" indent="-742950">
              <a:buAutoNum type="alphaLcParenBoth"/>
            </a:pPr>
            <a:r>
              <a:rPr lang="en-IN" sz="4400" dirty="0" smtClean="0"/>
              <a:t>Efficient </a:t>
            </a:r>
            <a:r>
              <a:rPr lang="en-IN" sz="4400" dirty="0" smtClean="0"/>
              <a:t>and effective MIS, ALM, risk management, etc., using the central data pool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22302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08" name="Google Shape;100;p2"/>
          <p:cNvSpPr/>
          <p:nvPr/>
        </p:nvSpPr>
        <p:spPr>
          <a:xfrm flipH="1">
            <a:off x="446281" y="2257193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66EB52B-035F-4E7E-B15D-76A73E8AAC94}" type="datetime1">
              <a:rPr lang="en-US" smtClean="0"/>
              <a:t>8/5/2023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1942189" y="9767536"/>
            <a:ext cx="7982414" cy="357768"/>
          </a:xfrm>
        </p:spPr>
        <p:txBody>
          <a:bodyPr/>
          <a:lstStyle/>
          <a:p>
            <a:pPr algn="l"/>
            <a:r>
              <a:rPr lang="en-IN" dirty="0" smtClean="0"/>
              <a:t>Total Branch Computerization / Banking Technology Management / </a:t>
            </a:r>
            <a:r>
              <a:rPr lang="en-IN" dirty="0" err="1" smtClean="0"/>
              <a:t>Mrs.M.Viveka</a:t>
            </a:r>
            <a:r>
              <a:rPr lang="en-IN" dirty="0" smtClean="0"/>
              <a:t> / Assistant Professor/ </a:t>
            </a:r>
            <a:r>
              <a:rPr lang="en-IN" dirty="0" err="1" smtClean="0"/>
              <a:t>B.Com</a:t>
            </a:r>
            <a:r>
              <a:rPr lang="en-IN" dirty="0" smtClean="0"/>
              <a:t> IT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52055" y="1184565"/>
            <a:ext cx="16895617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dirty="0" smtClean="0">
                <a:latin typeface="Book Antiqua" pitchFamily="18" charset="0"/>
              </a:rPr>
              <a:t>(</a:t>
            </a:r>
            <a:r>
              <a:rPr lang="en-IN" sz="4000" dirty="0" smtClean="0">
                <a:latin typeface="Book Antiqua" pitchFamily="18" charset="0"/>
              </a:rPr>
              <a:t>f) Enables centralised management and control with centralised data</a:t>
            </a:r>
            <a:br>
              <a:rPr lang="en-IN" sz="4000" dirty="0" smtClean="0">
                <a:latin typeface="Book Antiqua" pitchFamily="18" charset="0"/>
              </a:rPr>
            </a:br>
            <a:r>
              <a:rPr lang="en-IN" sz="4000" dirty="0" smtClean="0">
                <a:latin typeface="Book Antiqua" pitchFamily="18" charset="0"/>
              </a:rPr>
              <a:t>(g) Standardisation of the branch automation software using a single version. </a:t>
            </a:r>
            <a:br>
              <a:rPr lang="en-IN" sz="4000" dirty="0" smtClean="0">
                <a:latin typeface="Book Antiqua" pitchFamily="18" charset="0"/>
              </a:rPr>
            </a:br>
            <a:r>
              <a:rPr lang="en-IN" sz="4000" dirty="0" smtClean="0">
                <a:latin typeface="Book Antiqua" pitchFamily="18" charset="0"/>
              </a:rPr>
              <a:t>(h) Facilitates business process re-engineering (BPR</a:t>
            </a:r>
            <a:r>
              <a:rPr lang="en-IN" sz="4000" smtClean="0">
                <a:latin typeface="Book Antiqua" pitchFamily="18" charset="0"/>
              </a:rPr>
              <a:t>) </a:t>
            </a:r>
            <a:r>
              <a:rPr lang="en-IN" sz="4000" dirty="0" smtClean="0">
                <a:latin typeface="Book Antiqua" pitchFamily="18" charset="0"/>
              </a:rPr>
              <a:t/>
            </a:r>
            <a:br>
              <a:rPr lang="en-IN" sz="4000" dirty="0" smtClean="0">
                <a:latin typeface="Book Antiqua" pitchFamily="18" charset="0"/>
              </a:rPr>
            </a:br>
            <a:r>
              <a:rPr lang="en-IN" sz="4000" dirty="0" smtClean="0">
                <a:latin typeface="Book Antiqua" pitchFamily="18" charset="0"/>
              </a:rPr>
              <a:t>(</a:t>
            </a:r>
            <a:r>
              <a:rPr lang="en-IN" sz="4000" dirty="0" err="1" smtClean="0">
                <a:latin typeface="Book Antiqua" pitchFamily="18" charset="0"/>
              </a:rPr>
              <a:t>i</a:t>
            </a:r>
            <a:r>
              <a:rPr lang="en-IN" sz="4000" dirty="0" smtClean="0">
                <a:latin typeface="Book Antiqua" pitchFamily="18" charset="0"/>
              </a:rPr>
              <a:t>) Relieves branches of jobs like data backup, MIS generation, etc.</a:t>
            </a:r>
            <a:br>
              <a:rPr lang="en-IN" sz="4000" dirty="0" smtClean="0">
                <a:latin typeface="Book Antiqua" pitchFamily="18" charset="0"/>
              </a:rPr>
            </a:br>
            <a:r>
              <a:rPr lang="en-IN" sz="4000" dirty="0" smtClean="0">
                <a:latin typeface="Book Antiqua" pitchFamily="18" charset="0"/>
              </a:rPr>
              <a:t>(j) Requires infrastructure at the central location, backup location and at branches</a:t>
            </a:r>
            <a:br>
              <a:rPr lang="en-IN" sz="4000" dirty="0" smtClean="0">
                <a:latin typeface="Book Antiqua" pitchFamily="18" charset="0"/>
              </a:rPr>
            </a:br>
            <a:r>
              <a:rPr lang="en-IN" sz="4000" dirty="0" smtClean="0">
                <a:latin typeface="Book Antiqua" pitchFamily="18" charset="0"/>
              </a:rPr>
              <a:t>(k) </a:t>
            </a:r>
            <a:r>
              <a:rPr lang="en-IN" sz="4000" dirty="0" smtClean="0">
                <a:latin typeface="Book Antiqua" pitchFamily="18" charset="0"/>
              </a:rPr>
              <a:t>Servers are not mandatory at branch locations</a:t>
            </a:r>
            <a:br>
              <a:rPr lang="en-IN" sz="4000" dirty="0" smtClean="0">
                <a:latin typeface="Book Antiqua" pitchFamily="18" charset="0"/>
              </a:rPr>
            </a:br>
            <a:r>
              <a:rPr lang="en-IN" sz="4000" dirty="0" smtClean="0">
                <a:latin typeface="Book Antiqua" pitchFamily="18" charset="0"/>
              </a:rPr>
              <a:t>(</a:t>
            </a:r>
            <a:r>
              <a:rPr lang="en-IN" sz="4000" dirty="0" smtClean="0">
                <a:latin typeface="Book Antiqua" pitchFamily="18" charset="0"/>
              </a:rPr>
              <a:t>1) Attracts higher investment in the beginning</a:t>
            </a:r>
            <a:br>
              <a:rPr lang="en-IN" sz="4000" dirty="0" smtClean="0">
                <a:latin typeface="Book Antiqua" pitchFamily="18" charset="0"/>
              </a:rPr>
            </a:br>
            <a:r>
              <a:rPr lang="en-IN" sz="4000" dirty="0" smtClean="0">
                <a:latin typeface="Book Antiqua" pitchFamily="18" charset="0"/>
              </a:rPr>
              <a:t>(m) Cost of implementation for further branches and delivery channels relatively cheaper</a:t>
            </a:r>
            <a:br>
              <a:rPr lang="en-IN" sz="4000" dirty="0" smtClean="0">
                <a:latin typeface="Book Antiqua" pitchFamily="18" charset="0"/>
              </a:rPr>
            </a:br>
            <a:r>
              <a:rPr lang="en-IN" sz="4000" dirty="0" smtClean="0">
                <a:latin typeface="Book Antiqua" pitchFamily="18" charset="0"/>
              </a:rPr>
              <a:t>(n) Core infrastructure can be used for future expansions</a:t>
            </a:r>
            <a:br>
              <a:rPr lang="en-IN" sz="4000" dirty="0" smtClean="0">
                <a:latin typeface="Book Antiqua" pitchFamily="18" charset="0"/>
              </a:rPr>
            </a:br>
            <a:r>
              <a:rPr lang="en-IN" sz="4000" dirty="0" smtClean="0">
                <a:latin typeface="Book Antiqua" pitchFamily="18" charset="0"/>
              </a:rPr>
              <a:t>(0) No extra cost for implementation of SFMS, RTGS, CFMS,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400</Words>
  <Application>Microsoft Office PowerPoint</Application>
  <PresentationFormat>Custom</PresentationFormat>
  <Paragraphs>56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77</cp:revision>
  <dcterms:created xsi:type="dcterms:W3CDTF">2006-08-15T13:00:00Z</dcterms:created>
  <dcterms:modified xsi:type="dcterms:W3CDTF">2023-08-05T09:33:05Z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856856d92e704a578535e27bdd71590b</vt:lpwstr>
  </property>
</Properties>
</file>